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Lst>
  <p:sldSz cx="9144000" cy="5143500"/>
  <p:notesSz cx="6858000" cy="9144000"/>
  <p:embeddedFontLst>
    <p:embeddedFont>
      <p:font typeface="Oswald"/>
      <p:regular r:id="rId19"/>
    </p:embeddedFont>
    <p:embeddedFont>
      <p:font typeface="Open Sans"/>
      <p:regular r:id="rId20"/>
    </p:embeddedFont>
    <p:embeddedFont>
      <p:font typeface="Roboto" panose="02000000000000000000"/>
      <p:italic r:id="rId21"/>
      <p:boldItalic r:id="rId22"/>
    </p:embeddedFont>
    <p:embeddedFont>
      <p:font typeface="Proxima Nova Semibold" panose="02000506030000020004"/>
      <p:bold r:id="rId23"/>
    </p:embeddedFont>
    <p:embeddedFont>
      <p:font typeface="Proxima Nova" panose="02000506030000020004"/>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pos="538"/>
        <p:guide pos="5222"/>
        <p:guide orient="horz" pos="2723"/>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p1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p1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p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p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p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p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p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p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p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hyperlink" Target="https://slack-redir.net/link?url=https://www.freepik.com/"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10" name="Google Shape;10;p2"/>
          <p:cNvSpPr txBox="1"/>
          <p:nvPr>
            <p:ph type="ctrTitle"/>
          </p:nvPr>
        </p:nvSpPr>
        <p:spPr>
          <a:xfrm>
            <a:off x="2019600" y="1253538"/>
            <a:ext cx="5105100" cy="227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11" name="Google Shape;11;p2"/>
          <p:cNvSpPr txBox="1"/>
          <p:nvPr>
            <p:ph type="subTitle" idx="1"/>
          </p:nvPr>
        </p:nvSpPr>
        <p:spPr>
          <a:xfrm>
            <a:off x="2435775" y="3454663"/>
            <a:ext cx="4272300" cy="435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66" name="Shape 66"/>
        <p:cNvGrpSpPr/>
        <p:nvPr/>
      </p:nvGrpSpPr>
      <p:grpSpPr>
        <a:xfrm>
          <a:off x="0" y="0"/>
          <a:ext cx="0" cy="0"/>
          <a:chOff x="0" y="0"/>
          <a:chExt cx="0" cy="0"/>
        </a:xfrm>
      </p:grpSpPr>
      <p:pic>
        <p:nvPicPr>
          <p:cNvPr id="67" name="Google Shape;67;p11"/>
          <p:cNvPicPr preferRelativeResize="0"/>
          <p:nvPr/>
        </p:nvPicPr>
        <p:blipFill rotWithShape="1">
          <a:blip r:embed="rId2"/>
          <a:srcRect t="18" b="9"/>
          <a:stretch>
            <a:fillRect/>
          </a:stretch>
        </p:blipFill>
        <p:spPr>
          <a:xfrm>
            <a:off x="952" y="0"/>
            <a:ext cx="9142089" cy="514349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68" name="Shape 68"/>
        <p:cNvGrpSpPr/>
        <p:nvPr/>
      </p:nvGrpSpPr>
      <p:grpSpPr>
        <a:xfrm>
          <a:off x="0" y="0"/>
          <a:ext cx="0" cy="0"/>
          <a:chOff x="0" y="0"/>
          <a:chExt cx="0" cy="0"/>
        </a:xfrm>
      </p:grpSpPr>
      <p:pic>
        <p:nvPicPr>
          <p:cNvPr id="69" name="Google Shape;69;p12"/>
          <p:cNvPicPr preferRelativeResize="0"/>
          <p:nvPr/>
        </p:nvPicPr>
        <p:blipFill rotWithShape="1">
          <a:blip r:embed="rId2"/>
          <a:srcRect t="18" b="9"/>
          <a:stretch>
            <a:fillRect/>
          </a:stretch>
        </p:blipFill>
        <p:spPr>
          <a:xfrm>
            <a:off x="952" y="0"/>
            <a:ext cx="9142089" cy="5143495"/>
          </a:xfrm>
          <a:prstGeom prst="rect">
            <a:avLst/>
          </a:prstGeom>
          <a:noFill/>
          <a:ln>
            <a:noFill/>
          </a:ln>
        </p:spPr>
      </p:pic>
      <p:pic>
        <p:nvPicPr>
          <p:cNvPr id="70" name="Google Shape;70;p12"/>
          <p:cNvPicPr preferRelativeResize="0"/>
          <p:nvPr/>
        </p:nvPicPr>
        <p:blipFill rotWithShape="1">
          <a:blip r:embed="rId3"/>
          <a:srcRect t="18" b="9"/>
          <a:stretch>
            <a:fillRect/>
          </a:stretch>
        </p:blipFill>
        <p:spPr>
          <a:xfrm>
            <a:off x="952" y="0"/>
            <a:ext cx="9142089" cy="514349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76" name="Google Shape;76;p14"/>
          <p:cNvSpPr txBox="1"/>
          <p:nvPr>
            <p:ph type="title"/>
          </p:nvPr>
        </p:nvSpPr>
        <p:spPr>
          <a:xfrm>
            <a:off x="3323400" y="2893738"/>
            <a:ext cx="2497200" cy="69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7" name="Google Shape;77;p14"/>
          <p:cNvSpPr txBox="1"/>
          <p:nvPr>
            <p:ph type="title" idx="2"/>
          </p:nvPr>
        </p:nvSpPr>
        <p:spPr>
          <a:xfrm>
            <a:off x="3369625" y="911763"/>
            <a:ext cx="2325600" cy="17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0"/>
              <a:buFont typeface="Open Sans"/>
              <a:buNone/>
              <a:defRPr sz="14000" b="1" u="sng">
                <a:latin typeface="Open Sans"/>
                <a:ea typeface="Open Sans"/>
                <a:cs typeface="Open Sans"/>
                <a:sym typeface="Open Sans"/>
              </a:defRPr>
            </a:lvl1pPr>
            <a:lvl2pPr lvl="1"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p:txBody>
      </p:sp>
      <p:sp>
        <p:nvSpPr>
          <p:cNvPr id="78" name="Google Shape;78;p14"/>
          <p:cNvSpPr txBox="1"/>
          <p:nvPr>
            <p:ph type="subTitle" idx="1"/>
          </p:nvPr>
        </p:nvSpPr>
        <p:spPr>
          <a:xfrm>
            <a:off x="3323400" y="3589138"/>
            <a:ext cx="2497200" cy="64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14" name="Google Shape;14;p3"/>
          <p:cNvSpPr txBox="1"/>
          <p:nvPr>
            <p:ph type="title"/>
          </p:nvPr>
        </p:nvSpPr>
        <p:spPr>
          <a:xfrm>
            <a:off x="3323400" y="2893738"/>
            <a:ext cx="2497200" cy="69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accent2"/>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5" name="Google Shape;15;p3"/>
          <p:cNvSpPr txBox="1"/>
          <p:nvPr>
            <p:ph type="title" idx="2"/>
          </p:nvPr>
        </p:nvSpPr>
        <p:spPr>
          <a:xfrm>
            <a:off x="3369625" y="911763"/>
            <a:ext cx="2325600" cy="17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0"/>
              <a:buFont typeface="Open Sans"/>
              <a:buNone/>
              <a:defRPr sz="14000" b="1" u="sng">
                <a:latin typeface="Open Sans"/>
                <a:ea typeface="Open Sans"/>
                <a:cs typeface="Open Sans"/>
                <a:sym typeface="Open Sans"/>
              </a:defRPr>
            </a:lvl1pPr>
            <a:lvl2pPr lvl="1"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p:txBody>
      </p:sp>
      <p:sp>
        <p:nvSpPr>
          <p:cNvPr id="16" name="Google Shape;16;p3"/>
          <p:cNvSpPr txBox="1"/>
          <p:nvPr>
            <p:ph type="subTitle" idx="1"/>
          </p:nvPr>
        </p:nvSpPr>
        <p:spPr>
          <a:xfrm>
            <a:off x="3323400" y="3589138"/>
            <a:ext cx="2497200" cy="64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19" name="Google Shape;19;p4"/>
          <p:cNvSpPr txBox="1"/>
          <p:nvPr>
            <p:ph type="ctrTitle"/>
          </p:nvPr>
        </p:nvSpPr>
        <p:spPr>
          <a:xfrm>
            <a:off x="1638431" y="1606100"/>
            <a:ext cx="22227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0" name="Google Shape;20;p4"/>
          <p:cNvSpPr txBox="1"/>
          <p:nvPr>
            <p:ph type="subTitle" idx="1"/>
          </p:nvPr>
        </p:nvSpPr>
        <p:spPr>
          <a:xfrm>
            <a:off x="1638425" y="1993300"/>
            <a:ext cx="2222700" cy="78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21" name="Google Shape;21;p4"/>
          <p:cNvSpPr txBox="1"/>
          <p:nvPr>
            <p:ph type="ctrTitle" idx="2"/>
          </p:nvPr>
        </p:nvSpPr>
        <p:spPr>
          <a:xfrm>
            <a:off x="5282438" y="3224959"/>
            <a:ext cx="22227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2" name="Google Shape;22;p4"/>
          <p:cNvSpPr txBox="1"/>
          <p:nvPr>
            <p:ph type="subTitle" idx="3"/>
          </p:nvPr>
        </p:nvSpPr>
        <p:spPr>
          <a:xfrm>
            <a:off x="5282430" y="3612159"/>
            <a:ext cx="2222700" cy="78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23" name="Google Shape;23;p4"/>
          <p:cNvSpPr txBox="1"/>
          <p:nvPr>
            <p:ph type="title" idx="4"/>
          </p:nvPr>
        </p:nvSpPr>
        <p:spPr>
          <a:xfrm>
            <a:off x="731925" y="698232"/>
            <a:ext cx="76800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srcRect/>
          <a:stretch>
            <a:fillRect/>
          </a:stretch>
        </p:blipFill>
        <p:spPr>
          <a:xfrm>
            <a:off x="952" y="0"/>
            <a:ext cx="9142089" cy="5143495"/>
          </a:xfrm>
          <a:prstGeom prst="rect">
            <a:avLst/>
          </a:prstGeom>
          <a:noFill/>
          <a:ln>
            <a:noFill/>
          </a:ln>
        </p:spPr>
      </p:pic>
      <p:sp>
        <p:nvSpPr>
          <p:cNvPr id="26" name="Google Shape;26;p5"/>
          <p:cNvSpPr txBox="1"/>
          <p:nvPr>
            <p:ph type="title" hasCustomPrompt="1"/>
          </p:nvPr>
        </p:nvSpPr>
        <p:spPr>
          <a:xfrm>
            <a:off x="1572025" y="1045125"/>
            <a:ext cx="6000000" cy="181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500"/>
              <a:buNone/>
              <a:defRPr sz="11000" u="sng"/>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a:r>
              <a:t>xx%</a:t>
            </a:r>
          </a:p>
        </p:txBody>
      </p:sp>
      <p:sp>
        <p:nvSpPr>
          <p:cNvPr id="27" name="Google Shape;27;p5"/>
          <p:cNvSpPr txBox="1"/>
          <p:nvPr>
            <p:ph type="subTitle" idx="1"/>
          </p:nvPr>
        </p:nvSpPr>
        <p:spPr>
          <a:xfrm>
            <a:off x="1801525" y="2776775"/>
            <a:ext cx="5541000" cy="4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28" name="Shape 2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and Credits">
  <p:cSld name="CUSTOM_17">
    <p:spTree>
      <p:nvGrpSpPr>
        <p:cNvPr id="29" name="Shape 29"/>
        <p:cNvGrpSpPr/>
        <p:nvPr/>
      </p:nvGrpSpPr>
      <p:grpSpPr>
        <a:xfrm>
          <a:off x="0" y="0"/>
          <a:ext cx="0" cy="0"/>
          <a:chOff x="0" y="0"/>
          <a:chExt cx="0" cy="0"/>
        </a:xfrm>
      </p:grpSpPr>
      <p:pic>
        <p:nvPicPr>
          <p:cNvPr id="30" name="Google Shape;30;p7"/>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31" name="Google Shape;31;p7"/>
          <p:cNvSpPr txBox="1"/>
          <p:nvPr>
            <p:ph type="title"/>
          </p:nvPr>
        </p:nvSpPr>
        <p:spPr>
          <a:xfrm>
            <a:off x="1303280" y="722323"/>
            <a:ext cx="3859800" cy="70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 name="Google Shape;32;p7"/>
          <p:cNvSpPr txBox="1"/>
          <p:nvPr>
            <p:ph type="subTitle" idx="1"/>
          </p:nvPr>
        </p:nvSpPr>
        <p:spPr>
          <a:xfrm>
            <a:off x="1759730" y="1550799"/>
            <a:ext cx="2946900" cy="115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33" name="Google Shape;33;p7"/>
          <p:cNvSpPr txBox="1"/>
          <p:nvPr/>
        </p:nvSpPr>
        <p:spPr>
          <a:xfrm>
            <a:off x="1669130" y="3363725"/>
            <a:ext cx="3128100" cy="70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000"/>
              <a:buFont typeface="Arial" panose="020B0604020202020204"/>
              <a:buNone/>
            </a:pPr>
            <a:r>
              <a:rPr lang="en-US" sz="1000" b="0" i="0" u="none" strike="noStrike" cap="none">
                <a:solidFill>
                  <a:schemeClr val="accent2"/>
                </a:solidFill>
                <a:latin typeface="Roboto" panose="02000000000000000000"/>
                <a:ea typeface="Roboto" panose="02000000000000000000"/>
                <a:cs typeface="Roboto" panose="02000000000000000000"/>
                <a:sym typeface="Roboto" panose="02000000000000000000"/>
              </a:rPr>
              <a:t>CREDITS: This presentation template was created by </a:t>
            </a:r>
            <a:r>
              <a:rPr lang="en-US" sz="1000" b="1" i="0" u="none" strike="noStrike" cap="none">
                <a:solidFill>
                  <a:schemeClr val="hlink"/>
                </a:solidFill>
                <a:uFill>
                  <a:noFill/>
                </a:uFill>
                <a:latin typeface="Roboto" panose="02000000000000000000"/>
                <a:ea typeface="Roboto" panose="02000000000000000000"/>
                <a:cs typeface="Roboto" panose="02000000000000000000"/>
                <a:sym typeface="Roboto" panose="02000000000000000000"/>
                <a:hlinkClick r:id="rId3"/>
              </a:rPr>
              <a:t>Slidesgo</a:t>
            </a:r>
            <a:r>
              <a:rPr lang="en-US" sz="1000" b="0" i="0" u="none" strike="noStrike" cap="none">
                <a:solidFill>
                  <a:schemeClr val="accent2"/>
                </a:solidFill>
                <a:latin typeface="Roboto" panose="02000000000000000000"/>
                <a:ea typeface="Roboto" panose="02000000000000000000"/>
                <a:cs typeface="Roboto" panose="02000000000000000000"/>
                <a:sym typeface="Roboto" panose="02000000000000000000"/>
              </a:rPr>
              <a:t>, including icons by </a:t>
            </a:r>
            <a:r>
              <a:rPr lang="en-US" sz="1000" b="1" i="0" u="none" strike="noStrike" cap="none">
                <a:solidFill>
                  <a:schemeClr val="hlink"/>
                </a:solidFill>
                <a:uFill>
                  <a:noFill/>
                </a:uFill>
                <a:latin typeface="Roboto" panose="02000000000000000000"/>
                <a:ea typeface="Roboto" panose="02000000000000000000"/>
                <a:cs typeface="Roboto" panose="02000000000000000000"/>
                <a:sym typeface="Roboto" panose="02000000000000000000"/>
                <a:hlinkClick r:id="rId4"/>
              </a:rPr>
              <a:t>Flaticon</a:t>
            </a:r>
            <a:r>
              <a:rPr lang="en-US" sz="1000" b="0" i="0" u="none" strike="noStrike" cap="none">
                <a:solidFill>
                  <a:schemeClr val="accent2"/>
                </a:solidFill>
                <a:latin typeface="Roboto" panose="02000000000000000000"/>
                <a:ea typeface="Roboto" panose="02000000000000000000"/>
                <a:cs typeface="Roboto" panose="02000000000000000000"/>
                <a:sym typeface="Roboto" panose="02000000000000000000"/>
              </a:rPr>
              <a:t>, infographics &amp; images by </a:t>
            </a:r>
            <a:r>
              <a:rPr lang="en-US" sz="1000" b="1" i="0" u="none" strike="noStrike" cap="none">
                <a:solidFill>
                  <a:schemeClr val="hlink"/>
                </a:solidFill>
                <a:uFill>
                  <a:noFill/>
                </a:uFill>
                <a:latin typeface="Roboto" panose="02000000000000000000"/>
                <a:ea typeface="Roboto" panose="02000000000000000000"/>
                <a:cs typeface="Roboto" panose="02000000000000000000"/>
                <a:sym typeface="Roboto" panose="02000000000000000000"/>
                <a:hlinkClick r:id="rId5"/>
              </a:rPr>
              <a:t>Freepik</a:t>
            </a:r>
            <a:r>
              <a:rPr lang="en-US" sz="1000" b="0" i="0" u="none" strike="noStrike" cap="none">
                <a:solidFill>
                  <a:schemeClr val="accent2"/>
                </a:solidFill>
                <a:latin typeface="Roboto" panose="02000000000000000000"/>
                <a:ea typeface="Roboto" panose="02000000000000000000"/>
                <a:cs typeface="Roboto" panose="02000000000000000000"/>
                <a:sym typeface="Roboto" panose="02000000000000000000"/>
              </a:rPr>
              <a:t> </a:t>
            </a:r>
            <a:endParaRPr sz="1000" b="1" i="0" u="none" strike="noStrike" cap="none">
              <a:solidFill>
                <a:schemeClr val="accent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36" name="Google Shape;36;p8"/>
          <p:cNvSpPr txBox="1"/>
          <p:nvPr>
            <p:ph type="ctrTitle"/>
          </p:nvPr>
        </p:nvSpPr>
        <p:spPr>
          <a:xfrm>
            <a:off x="720000" y="32425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8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 name="Google Shape;37;p8"/>
          <p:cNvSpPr txBox="1"/>
          <p:nvPr>
            <p:ph type="subTitle" idx="1"/>
          </p:nvPr>
        </p:nvSpPr>
        <p:spPr>
          <a:xfrm>
            <a:off x="720000" y="3618227"/>
            <a:ext cx="1902300" cy="7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p:txBody>
      </p:sp>
      <p:sp>
        <p:nvSpPr>
          <p:cNvPr id="38" name="Google Shape;38;p8"/>
          <p:cNvSpPr txBox="1"/>
          <p:nvPr>
            <p:ph type="ctrTitle" idx="2"/>
          </p:nvPr>
        </p:nvSpPr>
        <p:spPr>
          <a:xfrm>
            <a:off x="3620861" y="32425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8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9" name="Google Shape;39;p8"/>
          <p:cNvSpPr txBox="1"/>
          <p:nvPr>
            <p:ph type="subTitle" idx="3"/>
          </p:nvPr>
        </p:nvSpPr>
        <p:spPr>
          <a:xfrm>
            <a:off x="3620862" y="3618227"/>
            <a:ext cx="1902300" cy="7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0" name="Google Shape;40;p8"/>
          <p:cNvSpPr txBox="1"/>
          <p:nvPr>
            <p:ph type="ctrTitle" idx="4"/>
          </p:nvPr>
        </p:nvSpPr>
        <p:spPr>
          <a:xfrm>
            <a:off x="6521698" y="32425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8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1" name="Google Shape;41;p8"/>
          <p:cNvSpPr txBox="1"/>
          <p:nvPr>
            <p:ph type="subTitle" idx="5"/>
          </p:nvPr>
        </p:nvSpPr>
        <p:spPr>
          <a:xfrm>
            <a:off x="6521700" y="3618227"/>
            <a:ext cx="1902300" cy="79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p:txBody>
      </p:sp>
      <p:sp>
        <p:nvSpPr>
          <p:cNvPr id="42" name="Google Shape;42;p8"/>
          <p:cNvSpPr txBox="1"/>
          <p:nvPr>
            <p:ph type="title" idx="6"/>
          </p:nvPr>
        </p:nvSpPr>
        <p:spPr>
          <a:xfrm>
            <a:off x="731925" y="698232"/>
            <a:ext cx="76800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s">
  <p:cSld name="CUSTOM_12">
    <p:spTree>
      <p:nvGrpSpPr>
        <p:cNvPr id="43" name="Shape 43"/>
        <p:cNvGrpSpPr/>
        <p:nvPr/>
      </p:nvGrpSpPr>
      <p:grpSpPr>
        <a:xfrm>
          <a:off x="0" y="0"/>
          <a:ext cx="0" cy="0"/>
          <a:chOff x="0" y="0"/>
          <a:chExt cx="0" cy="0"/>
        </a:xfrm>
      </p:grpSpPr>
      <p:pic>
        <p:nvPicPr>
          <p:cNvPr id="44" name="Google Shape;44;p9"/>
          <p:cNvPicPr preferRelativeResize="0"/>
          <p:nvPr/>
        </p:nvPicPr>
        <p:blipFill rotWithShape="1">
          <a:blip r:embed="rId2"/>
          <a:srcRect/>
          <a:stretch>
            <a:fillRect/>
          </a:stretch>
        </p:blipFill>
        <p:spPr>
          <a:xfrm>
            <a:off x="952" y="0"/>
            <a:ext cx="9142089" cy="5143495"/>
          </a:xfrm>
          <a:prstGeom prst="rect">
            <a:avLst/>
          </a:prstGeom>
          <a:noFill/>
          <a:ln>
            <a:noFill/>
          </a:ln>
        </p:spPr>
      </p:pic>
      <p:sp>
        <p:nvSpPr>
          <p:cNvPr id="45" name="Google Shape;45;p9"/>
          <p:cNvSpPr txBox="1"/>
          <p:nvPr>
            <p:ph type="title"/>
          </p:nvPr>
        </p:nvSpPr>
        <p:spPr>
          <a:xfrm>
            <a:off x="2852250" y="896700"/>
            <a:ext cx="3439500" cy="56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500" u="sng"/>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6" name="Google Shape;46;p9"/>
          <p:cNvSpPr txBox="1"/>
          <p:nvPr>
            <p:ph type="subTitle" idx="1"/>
          </p:nvPr>
        </p:nvSpPr>
        <p:spPr>
          <a:xfrm>
            <a:off x="2852250" y="1473761"/>
            <a:ext cx="3400500" cy="4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7" name="Google Shape;47;p9"/>
          <p:cNvSpPr txBox="1"/>
          <p:nvPr>
            <p:ph type="title" idx="2"/>
          </p:nvPr>
        </p:nvSpPr>
        <p:spPr>
          <a:xfrm>
            <a:off x="2852250" y="2158103"/>
            <a:ext cx="3439500" cy="56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500" u="sng"/>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 name="Google Shape;48;p9"/>
          <p:cNvSpPr txBox="1"/>
          <p:nvPr>
            <p:ph type="subTitle" idx="3"/>
          </p:nvPr>
        </p:nvSpPr>
        <p:spPr>
          <a:xfrm>
            <a:off x="2852250" y="2735175"/>
            <a:ext cx="3400500" cy="4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49" name="Google Shape;49;p9"/>
          <p:cNvSpPr txBox="1"/>
          <p:nvPr>
            <p:ph type="title" idx="4"/>
          </p:nvPr>
        </p:nvSpPr>
        <p:spPr>
          <a:xfrm>
            <a:off x="2852250" y="3419519"/>
            <a:ext cx="3439500" cy="56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500" u="sng"/>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0" name="Google Shape;50;p9"/>
          <p:cNvSpPr txBox="1"/>
          <p:nvPr>
            <p:ph type="subTitle" idx="5"/>
          </p:nvPr>
        </p:nvSpPr>
        <p:spPr>
          <a:xfrm>
            <a:off x="2852250" y="3996601"/>
            <a:ext cx="3400500" cy="4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51" name="Shape 51"/>
        <p:cNvGrpSpPr/>
        <p:nvPr/>
      </p:nvGrpSpPr>
      <p:grpSpPr>
        <a:xfrm>
          <a:off x="0" y="0"/>
          <a:ext cx="0" cy="0"/>
          <a:chOff x="0" y="0"/>
          <a:chExt cx="0" cy="0"/>
        </a:xfrm>
      </p:grpSpPr>
      <p:pic>
        <p:nvPicPr>
          <p:cNvPr id="52" name="Google Shape;52;p10"/>
          <p:cNvPicPr preferRelativeResize="0"/>
          <p:nvPr/>
        </p:nvPicPr>
        <p:blipFill rotWithShape="1">
          <a:blip r:embed="rId2"/>
          <a:srcRect t="18" b="9"/>
          <a:stretch>
            <a:fillRect/>
          </a:stretch>
        </p:blipFill>
        <p:spPr>
          <a:xfrm>
            <a:off x="952" y="0"/>
            <a:ext cx="9142089" cy="5143495"/>
          </a:xfrm>
          <a:prstGeom prst="rect">
            <a:avLst/>
          </a:prstGeom>
          <a:noFill/>
          <a:ln>
            <a:noFill/>
          </a:ln>
        </p:spPr>
      </p:pic>
      <p:sp>
        <p:nvSpPr>
          <p:cNvPr id="53" name="Google Shape;53;p10"/>
          <p:cNvSpPr txBox="1"/>
          <p:nvPr>
            <p:ph type="ctrTitle"/>
          </p:nvPr>
        </p:nvSpPr>
        <p:spPr>
          <a:xfrm>
            <a:off x="879625" y="1875237"/>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4" name="Google Shape;54;p10"/>
          <p:cNvSpPr txBox="1"/>
          <p:nvPr>
            <p:ph type="subTitle" idx="1"/>
          </p:nvPr>
        </p:nvSpPr>
        <p:spPr>
          <a:xfrm>
            <a:off x="879625" y="2242200"/>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55" name="Google Shape;55;p10"/>
          <p:cNvSpPr txBox="1"/>
          <p:nvPr>
            <p:ph type="ctrTitle" idx="2"/>
          </p:nvPr>
        </p:nvSpPr>
        <p:spPr>
          <a:xfrm>
            <a:off x="3538263" y="1875237"/>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6" name="Google Shape;56;p10"/>
          <p:cNvSpPr txBox="1"/>
          <p:nvPr>
            <p:ph type="subTitle" idx="3"/>
          </p:nvPr>
        </p:nvSpPr>
        <p:spPr>
          <a:xfrm>
            <a:off x="3538260" y="2242200"/>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57" name="Google Shape;57;p10"/>
          <p:cNvSpPr txBox="1"/>
          <p:nvPr>
            <p:ph type="ctrTitle" idx="4"/>
          </p:nvPr>
        </p:nvSpPr>
        <p:spPr>
          <a:xfrm>
            <a:off x="6196933" y="1875237"/>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8" name="Google Shape;58;p10"/>
          <p:cNvSpPr txBox="1"/>
          <p:nvPr>
            <p:ph type="subTitle" idx="5"/>
          </p:nvPr>
        </p:nvSpPr>
        <p:spPr>
          <a:xfrm>
            <a:off x="6196927" y="2242200"/>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59" name="Google Shape;59;p10"/>
          <p:cNvSpPr txBox="1"/>
          <p:nvPr>
            <p:ph type="ctrTitle" idx="6"/>
          </p:nvPr>
        </p:nvSpPr>
        <p:spPr>
          <a:xfrm>
            <a:off x="879625" y="3461724"/>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0" name="Google Shape;60;p10"/>
          <p:cNvSpPr txBox="1"/>
          <p:nvPr>
            <p:ph type="subTitle" idx="7"/>
          </p:nvPr>
        </p:nvSpPr>
        <p:spPr>
          <a:xfrm>
            <a:off x="879625" y="3828687"/>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61" name="Google Shape;61;p10"/>
          <p:cNvSpPr txBox="1"/>
          <p:nvPr>
            <p:ph type="ctrTitle" idx="8"/>
          </p:nvPr>
        </p:nvSpPr>
        <p:spPr>
          <a:xfrm>
            <a:off x="3538263" y="3461724"/>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2" name="Google Shape;62;p10"/>
          <p:cNvSpPr txBox="1"/>
          <p:nvPr>
            <p:ph type="subTitle" idx="9"/>
          </p:nvPr>
        </p:nvSpPr>
        <p:spPr>
          <a:xfrm>
            <a:off x="3538260" y="3828687"/>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63" name="Google Shape;63;p10"/>
          <p:cNvSpPr txBox="1"/>
          <p:nvPr>
            <p:ph type="ctrTitle" idx="13"/>
          </p:nvPr>
        </p:nvSpPr>
        <p:spPr>
          <a:xfrm>
            <a:off x="6196933" y="3461724"/>
            <a:ext cx="2067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20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4" name="Google Shape;64;p10"/>
          <p:cNvSpPr txBox="1"/>
          <p:nvPr>
            <p:ph type="subTitle" idx="14"/>
          </p:nvPr>
        </p:nvSpPr>
        <p:spPr>
          <a:xfrm>
            <a:off x="6196927" y="3828687"/>
            <a:ext cx="20673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dk1"/>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65" name="Google Shape;65;p10"/>
          <p:cNvSpPr txBox="1"/>
          <p:nvPr>
            <p:ph type="title" idx="15"/>
          </p:nvPr>
        </p:nvSpPr>
        <p:spPr>
          <a:xfrm>
            <a:off x="731925" y="698232"/>
            <a:ext cx="7680000" cy="62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2700006" scaled="0"/>
        </a:gra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sng" strike="noStrike" cap="none">
                <a:solidFill>
                  <a:schemeClr val="dk1"/>
                </a:solidFill>
                <a:latin typeface="Oswald"/>
                <a:ea typeface="Oswald"/>
                <a:cs typeface="Oswald"/>
                <a:sym typeface="Oswa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marR="0" lvl="1"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marR="0" lvl="2"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marR="0" lvl="3"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marR="0" lvl="4"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marR="0" lvl="5"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marR="0" lvl="6"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marR="0" lvl="7"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marR="0" lvl="8" algn="ctr" rtl="0">
              <a:lnSpc>
                <a:spcPct val="100000"/>
              </a:lnSpc>
              <a:spcBef>
                <a:spcPts val="0"/>
              </a:spcBef>
              <a:spcAft>
                <a:spcPts val="0"/>
              </a:spcAft>
              <a:buClr>
                <a:srgbClr val="FFFFFF"/>
              </a:buClr>
              <a:buSzPts val="2400"/>
              <a:buFont typeface="Proxima Nova Semibold" panose="02000506030000020004"/>
              <a:buNone/>
              <a:defRPr sz="2400" b="0" i="0" u="none" strike="noStrike" cap="none">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73" name="Google Shape;73;p13"/>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marR="0" lvl="1"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marR="0" lvl="2"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marR="0" lvl="3"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marR="0" lvl="4"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marR="0" lvl="5"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marR="0" lvl="6"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marR="0" lvl="7"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marR="0" lvl="8" indent="-298450" algn="l" rtl="0">
              <a:lnSpc>
                <a:spcPct val="115000"/>
              </a:lnSpc>
              <a:spcBef>
                <a:spcPts val="0"/>
              </a:spcBef>
              <a:spcAft>
                <a:spcPts val="0"/>
              </a:spcAft>
              <a:buClr>
                <a:srgbClr val="435D74"/>
              </a:buClr>
              <a:buSzPts val="1100"/>
              <a:buFont typeface="Proxima Nova" panose="02000506030000020004"/>
              <a:buChar char="■"/>
              <a:defRPr sz="1100" b="0" i="0" u="none" strike="noStrike" cap="none">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5"/>
          <p:cNvSpPr txBox="1"/>
          <p:nvPr>
            <p:ph type="ctrTitle"/>
          </p:nvPr>
        </p:nvSpPr>
        <p:spPr>
          <a:xfrm>
            <a:off x="2019450" y="1208700"/>
            <a:ext cx="5105100" cy="272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000"/>
              <a:buNone/>
            </a:pPr>
            <a:r>
              <a:rPr lang="en-US" sz="4800">
                <a:solidFill>
                  <a:srgbClr val="FFC000"/>
                </a:solidFill>
                <a:latin typeface="Times New Roman" panose="02020603050405020304"/>
                <a:ea typeface="Times New Roman" panose="02020603050405020304"/>
                <a:cs typeface="Times New Roman" panose="02020603050405020304"/>
                <a:sym typeface="Times New Roman" panose="02020603050405020304"/>
              </a:rPr>
              <a:t>GROUP TASK :2</a:t>
            </a:r>
            <a:br>
              <a:rPr lang="en-US" sz="4800">
                <a:solidFill>
                  <a:srgbClr val="FFC000"/>
                </a:solidFill>
                <a:latin typeface="Times New Roman" panose="02020603050405020304"/>
                <a:ea typeface="Times New Roman" panose="02020603050405020304"/>
                <a:cs typeface="Times New Roman" panose="02020603050405020304"/>
                <a:sym typeface="Times New Roman" panose="02020603050405020304"/>
              </a:rPr>
            </a:br>
            <a:r>
              <a:rPr lang="en-US" sz="4800">
                <a:solidFill>
                  <a:srgbClr val="FFC000"/>
                </a:solidFill>
                <a:latin typeface="Times New Roman" panose="02020603050405020304"/>
                <a:ea typeface="Times New Roman" panose="02020603050405020304"/>
                <a:cs typeface="Times New Roman" panose="02020603050405020304"/>
                <a:sym typeface="Times New Roman" panose="02020603050405020304"/>
              </a:rPr>
              <a:t>OSI LAYER 2</a:t>
            </a:r>
            <a:endParaRPr sz="8000">
              <a:solidFill>
                <a:srgbClr val="FFC000"/>
              </a:solidFill>
            </a:endParaRPr>
          </a:p>
        </p:txBody>
      </p:sp>
      <p:sp>
        <p:nvSpPr>
          <p:cNvPr id="84" name="Google Shape;84;p15"/>
          <p:cNvSpPr txBox="1"/>
          <p:nvPr>
            <p:ph type="subTitle" idx="1"/>
          </p:nvPr>
        </p:nvSpPr>
        <p:spPr>
          <a:xfrm>
            <a:off x="3615000" y="4104925"/>
            <a:ext cx="1914000" cy="43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0"/>
              <a:buNone/>
            </a:pPr>
            <a:r>
              <a:rPr lang="en-US"/>
              <a:t>A Brief Overview</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4"/>
          <p:cNvSpPr txBox="1"/>
          <p:nvPr/>
        </p:nvSpPr>
        <p:spPr>
          <a:xfrm>
            <a:off x="380303" y="261256"/>
            <a:ext cx="8539500" cy="4710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US" sz="2000" b="1">
                <a:solidFill>
                  <a:srgbClr val="FEEDD8"/>
                </a:solidFill>
              </a:rPr>
              <a:t>Application Whitelisting:</a:t>
            </a:r>
            <a:r>
              <a:rPr lang="en-US" sz="2000">
                <a:solidFill>
                  <a:srgbClr val="FEEDD8"/>
                </a:solidFill>
              </a:rPr>
              <a:t> Employing application whitelisting mechanisms can help prevent the execution of unauthorized or malicious software. By allowing only approved applications to run, organizations can minimize the risk of malware intrusion.</a:t>
            </a:r>
            <a:endParaRPr lang="en-US" sz="2000">
              <a:solidFill>
                <a:srgbClr val="FEEDD8"/>
              </a:solidFill>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FEEDD8"/>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1">
                <a:solidFill>
                  <a:srgbClr val="FEEDD8"/>
                </a:solidFill>
              </a:rPr>
              <a:t>Enhanced Access Controls:</a:t>
            </a:r>
            <a:r>
              <a:rPr lang="en-US" sz="2000">
                <a:solidFill>
                  <a:srgbClr val="FEEDD8"/>
                </a:solidFill>
              </a:rPr>
              <a:t> Implementing strict access controls, such as strong authentication mechanisms and least privilege principles, can limit unauthorized access to critical systems and reduce the risk of malware infiltration.</a:t>
            </a:r>
            <a:endParaRPr lang="en-US" sz="2000">
              <a:solidFill>
                <a:srgbClr val="FEEDD8"/>
              </a:solidFill>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FEEDD8"/>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2000"/>
              <a:buFont typeface="Noto Sans Symbols"/>
              <a:buChar char="▪"/>
            </a:pPr>
            <a:r>
              <a:rPr lang="en-US" sz="2000" b="1">
                <a:solidFill>
                  <a:srgbClr val="FEEDD8"/>
                </a:solidFill>
              </a:rPr>
              <a:t>Continuous Monitoring and Incident Response:</a:t>
            </a:r>
            <a:r>
              <a:rPr lang="en-US" sz="2000">
                <a:solidFill>
                  <a:srgbClr val="FEEDD8"/>
                </a:solidFill>
              </a:rPr>
              <a:t> Establishing a robust incident response plan and implementing continuous monitoring practices allows organizations to detect and respond to security incidents promptly. This helps mitigate the impact of attacks and minimize the time it takes to recover.</a:t>
            </a:r>
            <a:endParaRPr lang="en-US" sz="2000">
              <a:solidFill>
                <a:srgbClr val="FEEDD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5"/>
          <p:cNvSpPr txBox="1"/>
          <p:nvPr/>
        </p:nvSpPr>
        <p:spPr>
          <a:xfrm>
            <a:off x="2990124" y="2268812"/>
            <a:ext cx="369943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chemeClr val="accent4"/>
                </a:solidFill>
                <a:latin typeface="Times New Roman" panose="02020603050405020304"/>
                <a:ea typeface="Times New Roman" panose="02020603050405020304"/>
                <a:cs typeface="Times New Roman" panose="02020603050405020304"/>
                <a:sym typeface="Times New Roman" panose="02020603050405020304"/>
              </a:rPr>
              <a:t>THANK YOU</a:t>
            </a:r>
            <a:endParaRPr sz="3600" b="0" i="0" u="none" strike="noStrike" cap="none">
              <a:solidFill>
                <a:schemeClr val="accent4"/>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89" name="Google Shape;89;p16"/>
          <p:cNvSpPr txBox="1"/>
          <p:nvPr>
            <p:ph type="title" idx="2"/>
          </p:nvPr>
        </p:nvSpPr>
        <p:spPr>
          <a:xfrm>
            <a:off x="3135868" y="904888"/>
            <a:ext cx="2325600" cy="17907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0"/>
              <a:buNone/>
            </a:pPr>
            <a:r>
              <a:rPr lang="en-US"/>
              <a:t> 2</a:t>
            </a:r>
            <a:endParaRPr lang="en-US"/>
          </a:p>
        </p:txBody>
      </p:sp>
      <p:sp>
        <p:nvSpPr>
          <p:cNvPr id="90" name="Google Shape;90;p16"/>
          <p:cNvSpPr txBox="1"/>
          <p:nvPr>
            <p:ph type="subTitle" idx="1"/>
          </p:nvPr>
        </p:nvSpPr>
        <p:spPr>
          <a:xfrm>
            <a:off x="1959429" y="3961815"/>
            <a:ext cx="5281008" cy="6426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SzPts val="1800"/>
              <a:buNone/>
            </a:pPr>
            <a:r>
              <a:rPr lang="en-US">
                <a:solidFill>
                  <a:schemeClr val="lt1"/>
                </a:solidFill>
                <a:latin typeface="Times New Roman" panose="02020603050405020304"/>
                <a:ea typeface="Times New Roman" panose="02020603050405020304"/>
                <a:cs typeface="Times New Roman" panose="02020603050405020304"/>
                <a:sym typeface="Times New Roman" panose="02020603050405020304"/>
              </a:rPr>
              <a:t>Analyze a real-world case study of an attack on Layer </a:t>
            </a:r>
            <a:r>
              <a:rPr lang="en-US">
                <a:latin typeface="Times New Roman" panose="02020603050405020304"/>
                <a:ea typeface="Times New Roman" panose="02020603050405020304"/>
                <a:cs typeface="Times New Roman" panose="02020603050405020304"/>
                <a:sym typeface="Times New Roman" panose="02020603050405020304"/>
              </a:rPr>
              <a:t>2</a:t>
            </a:r>
            <a:r>
              <a:rPr lang="en-US">
                <a:solidFill>
                  <a:schemeClr val="lt1"/>
                </a:solidFill>
                <a:latin typeface="Times New Roman" panose="02020603050405020304"/>
                <a:ea typeface="Times New Roman" panose="02020603050405020304"/>
                <a:cs typeface="Times New Roman" panose="02020603050405020304"/>
                <a:sym typeface="Times New Roman" panose="02020603050405020304"/>
              </a:rPr>
              <a:t> </a:t>
            </a:r>
            <a:endParaRPr>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ctr" rtl="0">
              <a:lnSpc>
                <a:spcPct val="100000"/>
              </a:lnSpc>
              <a:spcBef>
                <a:spcPts val="0"/>
              </a:spcBef>
              <a:spcAft>
                <a:spcPts val="0"/>
              </a:spcAft>
              <a:buSzPts val="1800"/>
              <a:buNone/>
            </a:pPr>
            <a:r>
              <a:rPr lang="en-US">
                <a:solidFill>
                  <a:schemeClr val="lt1"/>
                </a:solidFill>
                <a:latin typeface="Times New Roman" panose="02020603050405020304"/>
                <a:ea typeface="Times New Roman" panose="02020603050405020304"/>
                <a:cs typeface="Times New Roman" panose="02020603050405020304"/>
                <a:sym typeface="Times New Roman" panose="02020603050405020304"/>
              </a:rPr>
              <a:t>    (</a:t>
            </a:r>
            <a:r>
              <a:rPr lang="en-US">
                <a:latin typeface="Times New Roman" panose="02020603050405020304"/>
                <a:ea typeface="Times New Roman" panose="02020603050405020304"/>
                <a:cs typeface="Times New Roman" panose="02020603050405020304"/>
                <a:sym typeface="Times New Roman" panose="02020603050405020304"/>
              </a:rPr>
              <a:t>Data Link Layer</a:t>
            </a:r>
            <a:r>
              <a:rPr lang="en-US">
                <a:solidFill>
                  <a:schemeClr val="lt1"/>
                </a:solidFill>
                <a:latin typeface="Times New Roman" panose="02020603050405020304"/>
                <a:ea typeface="Times New Roman" panose="02020603050405020304"/>
                <a:cs typeface="Times New Roman" panose="02020603050405020304"/>
                <a:sym typeface="Times New Roman" panose="02020603050405020304"/>
              </a:rPr>
              <a:t>)  of the OSI model</a:t>
            </a:r>
            <a:endParaRPr b="1">
              <a:solidFill>
                <a:schemeClr val="lt1"/>
              </a:solidFill>
            </a:endParaRPr>
          </a:p>
        </p:txBody>
      </p:sp>
      <p:sp>
        <p:nvSpPr>
          <p:cNvPr id="91" name="Google Shape;91;p16"/>
          <p:cNvSpPr txBox="1"/>
          <p:nvPr>
            <p:ph type="title"/>
          </p:nvPr>
        </p:nvSpPr>
        <p:spPr>
          <a:xfrm>
            <a:off x="2218491" y="2905374"/>
            <a:ext cx="4450441" cy="95848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        1:Mohit Goyal</a:t>
            </a:r>
            <a:br>
              <a:rPr lang="en-US"/>
            </a:br>
            <a:r>
              <a:rPr lang="en-US"/>
              <a:t>        2:Shubham More</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17"/>
          <p:cNvSpPr txBox="1"/>
          <p:nvPr/>
        </p:nvSpPr>
        <p:spPr>
          <a:xfrm>
            <a:off x="514950" y="202825"/>
            <a:ext cx="8530200" cy="4402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a:solidFill>
                  <a:schemeClr val="accent6"/>
                </a:solidFill>
              </a:rPr>
              <a:t>Analyze a real-world case study of an attack on Layer 1 (Physical Layer) of the OSI model. Focus on the impact, consequences, and countermeasures used in the case study.</a:t>
            </a:r>
            <a:endParaRPr sz="2000" b="1">
              <a:solidFill>
                <a:schemeClr val="accent6"/>
              </a:solidFill>
            </a:endParaRPr>
          </a:p>
          <a:p>
            <a:pPr marL="0" marR="0" lvl="0" indent="0" algn="l" rtl="0">
              <a:lnSpc>
                <a:spcPct val="100000"/>
              </a:lnSpc>
              <a:spcBef>
                <a:spcPts val="0"/>
              </a:spcBef>
              <a:spcAft>
                <a:spcPts val="0"/>
              </a:spcAft>
              <a:buNone/>
            </a:pPr>
            <a:endParaRPr sz="2000" b="1">
              <a:solidFill>
                <a:schemeClr val="accent6"/>
              </a:solidFill>
            </a:endParaRPr>
          </a:p>
          <a:p>
            <a:pPr marL="0" marR="0" lvl="0" indent="0" algn="l" rtl="0">
              <a:lnSpc>
                <a:spcPct val="100000"/>
              </a:lnSpc>
              <a:spcBef>
                <a:spcPts val="0"/>
              </a:spcBef>
              <a:spcAft>
                <a:spcPts val="0"/>
              </a:spcAft>
              <a:buNone/>
            </a:pPr>
            <a:r>
              <a:rPr lang="en-US" sz="2000" b="1">
                <a:solidFill>
                  <a:schemeClr val="accent6"/>
                </a:solidFill>
              </a:rPr>
              <a:t>✓ Analyze the attack's impact on the Physical Layer. </a:t>
            </a:r>
            <a:endParaRPr sz="2000" b="1">
              <a:solidFill>
                <a:schemeClr val="accent6"/>
              </a:solidFill>
            </a:endParaRPr>
          </a:p>
          <a:p>
            <a:pPr marL="0" marR="0" lvl="0" indent="0" algn="l" rtl="0">
              <a:lnSpc>
                <a:spcPct val="100000"/>
              </a:lnSpc>
              <a:spcBef>
                <a:spcPts val="0"/>
              </a:spcBef>
              <a:spcAft>
                <a:spcPts val="0"/>
              </a:spcAft>
              <a:buNone/>
            </a:pPr>
            <a:r>
              <a:rPr lang="en-US" sz="2000" b="1">
                <a:solidFill>
                  <a:schemeClr val="accent6"/>
                </a:solidFill>
              </a:rPr>
              <a:t>✓ Document the consequences of the attack. </a:t>
            </a:r>
            <a:endParaRPr sz="2000" b="1">
              <a:solidFill>
                <a:schemeClr val="accent6"/>
              </a:solidFill>
            </a:endParaRPr>
          </a:p>
          <a:p>
            <a:pPr marL="0" marR="0" lvl="0" indent="0" algn="l" rtl="0">
              <a:lnSpc>
                <a:spcPct val="100000"/>
              </a:lnSpc>
              <a:spcBef>
                <a:spcPts val="0"/>
              </a:spcBef>
              <a:spcAft>
                <a:spcPts val="0"/>
              </a:spcAft>
              <a:buNone/>
            </a:pPr>
            <a:r>
              <a:rPr lang="en-US" sz="2000" b="1">
                <a:solidFill>
                  <a:schemeClr val="accent6"/>
                </a:solidFill>
              </a:rPr>
              <a:t>✓ Research and analyze the countermeasures employed.</a:t>
            </a:r>
            <a:endParaRPr sz="2000" b="1">
              <a:solidFill>
                <a:schemeClr val="accent6"/>
              </a:solidFill>
            </a:endParaRPr>
          </a:p>
          <a:p>
            <a:pPr marL="0" marR="0" lvl="0" indent="0" algn="l" rtl="0">
              <a:lnSpc>
                <a:spcPct val="100000"/>
              </a:lnSpc>
              <a:spcBef>
                <a:spcPts val="0"/>
              </a:spcBef>
              <a:spcAft>
                <a:spcPts val="0"/>
              </a:spcAft>
              <a:buNone/>
            </a:pPr>
            <a:endParaRPr sz="2000" b="1">
              <a:solidFill>
                <a:srgbClr val="FEEDD8"/>
              </a:solidFill>
            </a:endParaRPr>
          </a:p>
          <a:p>
            <a:pPr marL="0" marR="0" lvl="0" indent="0" algn="l" rtl="0">
              <a:lnSpc>
                <a:spcPct val="100000"/>
              </a:lnSpc>
              <a:spcBef>
                <a:spcPts val="0"/>
              </a:spcBef>
              <a:spcAft>
                <a:spcPts val="0"/>
              </a:spcAft>
              <a:buNone/>
            </a:pPr>
            <a:r>
              <a:rPr lang="en-US" sz="2000" b="1">
                <a:solidFill>
                  <a:srgbClr val="FEEDD8"/>
                </a:solidFill>
              </a:rPr>
              <a:t>Real-world case study of an attack on the Physical Layer (Layer 1) of the OSI model is the </a:t>
            </a:r>
            <a:endParaRPr sz="2000" b="1">
              <a:solidFill>
                <a:srgbClr val="FEEDD8"/>
              </a:solidFill>
            </a:endParaRPr>
          </a:p>
          <a:p>
            <a:pPr marL="0" marR="0" lvl="0" indent="0" algn="l" rtl="0">
              <a:lnSpc>
                <a:spcPct val="100000"/>
              </a:lnSpc>
              <a:spcBef>
                <a:spcPts val="0"/>
              </a:spcBef>
              <a:spcAft>
                <a:spcPts val="0"/>
              </a:spcAft>
              <a:buNone/>
            </a:pPr>
            <a:r>
              <a:rPr lang="en-US" sz="2000" b="1">
                <a:solidFill>
                  <a:srgbClr val="FEEDD8"/>
                </a:solidFill>
              </a:rPr>
              <a:t>o 2009 Operation Aurora ARP Cache Poisoning and VLAN Hopping</a:t>
            </a:r>
            <a:endParaRPr sz="2000" b="1">
              <a:solidFill>
                <a:srgbClr val="FEEDD8"/>
              </a:solidFill>
            </a:endParaRPr>
          </a:p>
          <a:p>
            <a:pPr marL="0" marR="0" lvl="0" indent="0" algn="l" rtl="0">
              <a:lnSpc>
                <a:spcPct val="100000"/>
              </a:lnSpc>
              <a:spcBef>
                <a:spcPts val="0"/>
              </a:spcBef>
              <a:spcAft>
                <a:spcPts val="0"/>
              </a:spcAft>
              <a:buNone/>
            </a:pPr>
            <a:r>
              <a:rPr lang="en-US" sz="2000" b="1">
                <a:solidFill>
                  <a:srgbClr val="FEEDD8"/>
                </a:solidFill>
              </a:rPr>
              <a:t>o 2010 Stuxnet</a:t>
            </a:r>
            <a:endParaRPr sz="2000" b="1">
              <a:solidFill>
                <a:srgbClr val="FEEDD8"/>
              </a:solidFill>
            </a:endParaRPr>
          </a:p>
          <a:p>
            <a:pPr marL="0" marR="0" lvl="0" indent="0" algn="l" rtl="0">
              <a:lnSpc>
                <a:spcPct val="100000"/>
              </a:lnSpc>
              <a:spcBef>
                <a:spcPts val="0"/>
              </a:spcBef>
              <a:spcAft>
                <a:spcPts val="0"/>
              </a:spcAft>
              <a:buNone/>
            </a:pPr>
            <a:r>
              <a:rPr lang="en-US" sz="2000" b="1">
                <a:solidFill>
                  <a:srgbClr val="FEEDD8"/>
                </a:solidFill>
              </a:rPr>
              <a:t>o 2016 Mirai Botnet</a:t>
            </a:r>
            <a:endParaRPr sz="2000" b="1">
              <a:solidFill>
                <a:srgbClr val="FEEDD8"/>
              </a:solidFill>
            </a:endParaRPr>
          </a:p>
          <a:p>
            <a:pPr marL="0" lvl="0" indent="0" algn="l" rtl="0">
              <a:spcBef>
                <a:spcPts val="0"/>
              </a:spcBef>
              <a:spcAft>
                <a:spcPts val="0"/>
              </a:spcAft>
              <a:buClr>
                <a:schemeClr val="dk1"/>
              </a:buClr>
              <a:buFont typeface="Arial" panose="020B0604020202020204"/>
              <a:buNone/>
            </a:pPr>
            <a:r>
              <a:rPr lang="en-US" sz="2000" b="1">
                <a:solidFill>
                  <a:srgbClr val="FEEDD8"/>
                </a:solidFill>
              </a:rPr>
              <a:t>o 2017 KRACK Attack</a:t>
            </a:r>
            <a:endParaRPr sz="2000" b="1">
              <a:solidFill>
                <a:srgbClr val="FEEDD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18"/>
          <p:cNvSpPr txBox="1"/>
          <p:nvPr/>
        </p:nvSpPr>
        <p:spPr>
          <a:xfrm>
            <a:off x="766025" y="522575"/>
            <a:ext cx="7863600" cy="443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chemeClr val="accent6"/>
                </a:solidFill>
                <a:latin typeface="Arial" panose="020B0604020202020204"/>
                <a:ea typeface="Arial" panose="020B0604020202020204"/>
                <a:cs typeface="Arial" panose="020B0604020202020204"/>
                <a:sym typeface="Arial" panose="020B0604020202020204"/>
              </a:rPr>
              <a:t>CASE STUDY</a:t>
            </a:r>
            <a:endParaRPr sz="3200" b="1"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a:solidFill>
                <a:srgbClr val="FEEDD8"/>
              </a:solidFill>
            </a:endParaRPr>
          </a:p>
          <a:p>
            <a:pPr marL="0" marR="0" lvl="0" indent="0" algn="l" rtl="0">
              <a:lnSpc>
                <a:spcPct val="100000"/>
              </a:lnSpc>
              <a:spcBef>
                <a:spcPts val="0"/>
              </a:spcBef>
              <a:spcAft>
                <a:spcPts val="0"/>
              </a:spcAft>
              <a:buNone/>
            </a:pPr>
            <a:r>
              <a:rPr lang="en-US" sz="1800">
                <a:solidFill>
                  <a:srgbClr val="FEEDD8"/>
                </a:solidFill>
              </a:rPr>
              <a:t>One notable real-world case study of an OSI Layer 2 attack is the "Stuxnet" worm, which was discovered in 2010. Stuxnet was a highly sophisticated piece of malware specifically designed to target and sabotage industrial control systems, particularly those used in Iran's nuclear facilities.</a:t>
            </a:r>
            <a:endParaRPr sz="1800">
              <a:solidFill>
                <a:srgbClr val="FEEDD8"/>
              </a:solidFill>
            </a:endParaRPr>
          </a:p>
          <a:p>
            <a:pPr marL="0" marR="0" lvl="0" indent="0" algn="l" rtl="0">
              <a:lnSpc>
                <a:spcPct val="100000"/>
              </a:lnSpc>
              <a:spcBef>
                <a:spcPts val="0"/>
              </a:spcBef>
              <a:spcAft>
                <a:spcPts val="0"/>
              </a:spcAft>
              <a:buNone/>
            </a:pPr>
            <a:r>
              <a:rPr lang="en-US" sz="1800">
                <a:solidFill>
                  <a:srgbClr val="FEEDD8"/>
                </a:solidFill>
              </a:rPr>
              <a:t>The Stuxnet worm exploited multiple vulnerabilities at various layers of the OSI model, including Layer 2. It leveraged a combination of techniques to propagate and infect systems, with a particular focus on Siemens programmable logic controllers (PLCs) used in industrial environments.</a:t>
            </a:r>
            <a:endParaRPr sz="1800">
              <a:solidFill>
                <a:srgbClr val="FEEDD8"/>
              </a:solidFill>
            </a:endParaRPr>
          </a:p>
          <a:p>
            <a:pPr marL="0" marR="0" lvl="0" indent="0" algn="l" rtl="0">
              <a:lnSpc>
                <a:spcPct val="100000"/>
              </a:lnSpc>
              <a:spcBef>
                <a:spcPts val="0"/>
              </a:spcBef>
              <a:spcAft>
                <a:spcPts val="0"/>
              </a:spcAft>
              <a:buNone/>
            </a:pPr>
            <a:r>
              <a:rPr lang="en-US" sz="1800">
                <a:solidFill>
                  <a:srgbClr val="FEEDD8"/>
                </a:solidFill>
              </a:rPr>
              <a:t>At the data link layer (Layer 2), Stuxnet employed a technique known as ARP spoofing or ARP cache poisoning. By manipulating the Address Resolution Protocol (ARP) messages on the local network, the worm was able to redirect traffic and intercept communications between PLCs and other devices.</a:t>
            </a:r>
            <a:endParaRPr sz="1800">
              <a:solidFill>
                <a:srgbClr val="FEEDD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19"/>
          <p:cNvSpPr txBox="1"/>
          <p:nvPr/>
        </p:nvSpPr>
        <p:spPr>
          <a:xfrm>
            <a:off x="581241" y="181957"/>
            <a:ext cx="7981500" cy="4525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1"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100"/>
              <a:buFont typeface="Arial" panose="020B0604020202020204"/>
              <a:buNone/>
            </a:pPr>
            <a:r>
              <a:rPr lang="en-US" sz="1800">
                <a:solidFill>
                  <a:srgbClr val="FEEDD8"/>
                </a:solidFill>
              </a:rPr>
              <a:t>This Layer 2 attack allowed Stuxnet to inject malicious code into the PLCs, modify their programming, and alter the operation of the industrial processes they controlled. It effectively tampered with the physical infrastructure, causing centrifuges to malfunction and disrupt the uranium enrichment process in Iran's nuclear facilities.</a:t>
            </a:r>
            <a:endParaRPr sz="1800">
              <a:solidFill>
                <a:srgbClr val="FEEDD8"/>
              </a:solidFill>
            </a:endParaRPr>
          </a:p>
          <a:p>
            <a:pPr marL="0" marR="0" lvl="0" indent="0" algn="l" rtl="0">
              <a:lnSpc>
                <a:spcPct val="100000"/>
              </a:lnSpc>
              <a:spcBef>
                <a:spcPts val="0"/>
              </a:spcBef>
              <a:spcAft>
                <a:spcPts val="0"/>
              </a:spcAft>
              <a:buClr>
                <a:schemeClr val="dk1"/>
              </a:buClr>
              <a:buSzPts val="1100"/>
              <a:buFont typeface="Arial" panose="020B0604020202020204"/>
              <a:buNone/>
            </a:pPr>
            <a:endParaRPr sz="1800">
              <a:solidFill>
                <a:srgbClr val="FEEDD8"/>
              </a:solidFill>
            </a:endParaRPr>
          </a:p>
          <a:p>
            <a:pPr marL="0" marR="0" lvl="0" indent="0" algn="l" rtl="0">
              <a:lnSpc>
                <a:spcPct val="100000"/>
              </a:lnSpc>
              <a:spcBef>
                <a:spcPts val="0"/>
              </a:spcBef>
              <a:spcAft>
                <a:spcPts val="0"/>
              </a:spcAft>
              <a:buClr>
                <a:schemeClr val="dk1"/>
              </a:buClr>
              <a:buSzPts val="1100"/>
              <a:buFont typeface="Arial" panose="020B0604020202020204"/>
              <a:buNone/>
            </a:pPr>
            <a:r>
              <a:rPr lang="en-US" sz="1800">
                <a:solidFill>
                  <a:srgbClr val="FEEDD8"/>
                </a:solidFill>
              </a:rPr>
              <a:t>The Stuxnet attack demonstrated the potential impact of Layer 2 vulnerabilities when exploited with a specific purpose in mind. It highlighted the importance of securing network infrastructure at all layers, including implementing strong authentication mechanisms, monitoring for suspicious network activity, and employing security controls to detect and prevent ARP spoofing attacks.</a:t>
            </a:r>
            <a:endParaRPr sz="1800">
              <a:solidFill>
                <a:srgbClr val="FEEDD8"/>
              </a:solidFill>
            </a:endParaRPr>
          </a:p>
          <a:p>
            <a:pPr marL="0" marR="0" lvl="0" indent="0" algn="l" rtl="0">
              <a:lnSpc>
                <a:spcPct val="100000"/>
              </a:lnSpc>
              <a:spcBef>
                <a:spcPts val="0"/>
              </a:spcBef>
              <a:spcAft>
                <a:spcPts val="0"/>
              </a:spcAft>
              <a:buClr>
                <a:schemeClr val="dk1"/>
              </a:buClr>
              <a:buSzPts val="1100"/>
              <a:buFont typeface="Arial" panose="020B0604020202020204"/>
              <a:buNone/>
            </a:pPr>
            <a:endParaRPr sz="1800">
              <a:solidFill>
                <a:srgbClr val="FEEDD8"/>
              </a:solidFill>
            </a:endParaRPr>
          </a:p>
          <a:p>
            <a:pPr marL="0" marR="0" lvl="0" indent="0" algn="l" rtl="0">
              <a:lnSpc>
                <a:spcPct val="100000"/>
              </a:lnSpc>
              <a:spcBef>
                <a:spcPts val="0"/>
              </a:spcBef>
              <a:spcAft>
                <a:spcPts val="0"/>
              </a:spcAft>
              <a:buNone/>
            </a:pPr>
            <a:endParaRPr sz="1800">
              <a:solidFill>
                <a:srgbClr val="FEEDD8"/>
              </a:solidFill>
            </a:endParaRPr>
          </a:p>
          <a:p>
            <a:pPr marL="0" marR="0" lvl="0" indent="0" algn="l" rtl="0">
              <a:lnSpc>
                <a:spcPct val="100000"/>
              </a:lnSpc>
              <a:spcBef>
                <a:spcPts val="0"/>
              </a:spcBef>
              <a:spcAft>
                <a:spcPts val="0"/>
              </a:spcAft>
              <a:buNone/>
            </a:pPr>
            <a:endParaRPr sz="1800" b="1" i="0" u="none" strike="noStrike" cap="none">
              <a:solidFill>
                <a:srgbClr val="FEEDD8"/>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0"/>
          <p:cNvSpPr txBox="1"/>
          <p:nvPr/>
        </p:nvSpPr>
        <p:spPr>
          <a:xfrm>
            <a:off x="556191" y="216582"/>
            <a:ext cx="7981500" cy="1970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panose="020B0604020202020204"/>
              <a:buNone/>
            </a:pPr>
            <a:r>
              <a:rPr lang="en-US" sz="1800">
                <a:solidFill>
                  <a:srgbClr val="FEEDD8"/>
                </a:solidFill>
              </a:rPr>
              <a:t>This case study underscores the need for robust security measures, including regular patching and updates, network segmentation, intrusion detection systems, and strong access controls to protect critical infrastructure from sophisticated attacks targeting Layer 2 and other layers of the OSI model.</a:t>
            </a:r>
            <a:endParaRPr sz="1800">
              <a:solidFill>
                <a:srgbClr val="FEEDD8"/>
              </a:solidFill>
            </a:endParaRPr>
          </a:p>
          <a:p>
            <a:pPr marL="0" marR="0" lvl="0" indent="0" algn="l" rtl="0">
              <a:lnSpc>
                <a:spcPct val="100000"/>
              </a:lnSpc>
              <a:spcBef>
                <a:spcPts val="0"/>
              </a:spcBef>
              <a:spcAft>
                <a:spcPts val="0"/>
              </a:spcAft>
              <a:buNone/>
            </a:pPr>
            <a:endParaRPr sz="3200" b="1">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2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21"/>
          <p:cNvSpPr txBox="1"/>
          <p:nvPr/>
        </p:nvSpPr>
        <p:spPr>
          <a:xfrm>
            <a:off x="359689" y="-44988"/>
            <a:ext cx="8424600" cy="5233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panose="020B0604020202020204"/>
                <a:ea typeface="Arial" panose="020B0604020202020204"/>
                <a:cs typeface="Arial" panose="020B0604020202020204"/>
                <a:sym typeface="Arial" panose="020B0604020202020204"/>
              </a:rPr>
              <a:t> </a:t>
            </a:r>
            <a:r>
              <a:rPr lang="en-US" sz="2400" b="0" i="0" u="none" strike="noStrike" cap="none">
                <a:solidFill>
                  <a:schemeClr val="accent6"/>
                </a:solidFill>
                <a:latin typeface="Arial" panose="020B0604020202020204"/>
                <a:ea typeface="Arial" panose="020B0604020202020204"/>
                <a:cs typeface="Arial" panose="020B0604020202020204"/>
                <a:sym typeface="Arial" panose="020B0604020202020204"/>
              </a:rPr>
              <a:t>Impact and Consequences:</a:t>
            </a:r>
            <a:endParaRPr lang="en-US" sz="24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342900" marR="0" lvl="0" indent="-330200" algn="l" rtl="0">
              <a:lnSpc>
                <a:spcPct val="100000"/>
              </a:lnSpc>
              <a:spcBef>
                <a:spcPts val="0"/>
              </a:spcBef>
              <a:spcAft>
                <a:spcPts val="0"/>
              </a:spcAft>
              <a:buSzPts val="1800"/>
              <a:buFont typeface="Noto Sans Symbols"/>
              <a:buChar char="⮚"/>
            </a:pPr>
            <a:r>
              <a:rPr lang="en-US" sz="1800" b="1">
                <a:solidFill>
                  <a:srgbClr val="FEEDD8"/>
                </a:solidFill>
              </a:rPr>
              <a:t>Disruption of Nuclear Program:</a:t>
            </a:r>
            <a:r>
              <a:rPr lang="en-US" sz="1800">
                <a:solidFill>
                  <a:srgbClr val="FEEDD8"/>
                </a:solidFill>
              </a:rPr>
              <a:t> Stuxnet was designed to target industrial control systems (ICS) used in uranium enrichment centrifuges. By compromising these systems, Stuxnet disrupted the operation of the centrifuges, leading to a significant setback in Iran's nuclear program. It caused the centrifuges to malfunction and spin at incorrect speeds, resulting in the degradation of uranium enrichment capabilities.</a:t>
            </a:r>
            <a:endParaRPr sz="1800">
              <a:solidFill>
                <a:srgbClr val="FEEDD8"/>
              </a:solidFill>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FEEDD8"/>
              </a:solidFill>
              <a:latin typeface="Arial" panose="020B0604020202020204"/>
              <a:ea typeface="Arial" panose="020B0604020202020204"/>
              <a:cs typeface="Arial" panose="020B0604020202020204"/>
              <a:sym typeface="Arial" panose="020B0604020202020204"/>
            </a:endParaRPr>
          </a:p>
          <a:p>
            <a:pPr marL="342900" marR="0" lvl="0" indent="-330200" algn="l" rtl="0">
              <a:lnSpc>
                <a:spcPct val="100000"/>
              </a:lnSpc>
              <a:spcBef>
                <a:spcPts val="0"/>
              </a:spcBef>
              <a:spcAft>
                <a:spcPts val="0"/>
              </a:spcAft>
              <a:buClr>
                <a:srgbClr val="000000"/>
              </a:buClr>
              <a:buSzPts val="1800"/>
              <a:buFont typeface="Noto Sans Symbols"/>
              <a:buChar char="⮚"/>
            </a:pPr>
            <a:r>
              <a:rPr lang="en-US" sz="1800" b="1">
                <a:solidFill>
                  <a:srgbClr val="FEEDD8"/>
                </a:solidFill>
              </a:rPr>
              <a:t>Damage to Equipment:</a:t>
            </a:r>
            <a:r>
              <a:rPr lang="en-US" sz="1800">
                <a:solidFill>
                  <a:srgbClr val="FEEDD8"/>
                </a:solidFill>
              </a:rPr>
              <a:t> Stuxnet not only disrupted the operation of the centrifuges but also caused physical damage to the equipment. The malware manipulated the control systems, causing excessive wear and tear on the centrifuges, which eventually led to their failure. This resulted in the need for costly repairs and replacements of the damaged equipment.</a:t>
            </a:r>
            <a:endParaRPr sz="1800"/>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FEEDD8"/>
              </a:solidFill>
              <a:latin typeface="Arial" panose="020B0604020202020204"/>
              <a:ea typeface="Arial" panose="020B0604020202020204"/>
              <a:cs typeface="Arial" panose="020B0604020202020204"/>
              <a:sym typeface="Arial" panose="020B0604020202020204"/>
            </a:endParaRPr>
          </a:p>
          <a:p>
            <a:pPr marL="342900" marR="0" lvl="0" indent="-330200" algn="l" rtl="0">
              <a:lnSpc>
                <a:spcPct val="100000"/>
              </a:lnSpc>
              <a:spcBef>
                <a:spcPts val="0"/>
              </a:spcBef>
              <a:spcAft>
                <a:spcPts val="0"/>
              </a:spcAft>
              <a:buClr>
                <a:srgbClr val="000000"/>
              </a:buClr>
              <a:buSzPts val="1800"/>
              <a:buFont typeface="Noto Sans Symbols"/>
              <a:buChar char="⮚"/>
            </a:pPr>
            <a:r>
              <a:rPr lang="en-US" sz="1800" b="1">
                <a:solidFill>
                  <a:srgbClr val="FEEDD8"/>
                </a:solidFill>
              </a:rPr>
              <a:t>Escalation of Tensions:</a:t>
            </a:r>
            <a:r>
              <a:rPr lang="en-US" sz="1800">
                <a:solidFill>
                  <a:srgbClr val="FEEDD8"/>
                </a:solidFill>
              </a:rPr>
              <a:t> The Stuxnet attack was attributed to a state-sponsored effort, widely believed to be a joint operation by the United States and Israel. The attack and its attribution increased geopolitical tensions and raised concerns about the use of cyber weapons for covert operations.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2"/>
          <p:cNvSpPr txBox="1"/>
          <p:nvPr/>
        </p:nvSpPr>
        <p:spPr>
          <a:xfrm>
            <a:off x="421554" y="0"/>
            <a:ext cx="8539500" cy="517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rPr>
              <a:t>Consequences of the attack</a:t>
            </a:r>
            <a:r>
              <a:rPr lang="en-US" sz="18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rPr>
              <a:t>:</a:t>
            </a:r>
            <a:endParaRPr lang="en-US" sz="1800" b="0"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US" sz="1800" b="0" i="0" u="none" strike="noStrike" cap="none">
                <a:solidFill>
                  <a:srgbClr val="FFDDB2"/>
                </a:solidFill>
                <a:latin typeface="Times New Roman" panose="02020603050405020304"/>
                <a:ea typeface="Times New Roman" panose="02020603050405020304"/>
                <a:cs typeface="Times New Roman" panose="02020603050405020304"/>
                <a:sym typeface="Times New Roman" panose="02020603050405020304"/>
              </a:rPr>
              <a:t>The consequences of the</a:t>
            </a:r>
            <a:r>
              <a:rPr lang="en-US" sz="1800">
                <a:solidFill>
                  <a:srgbClr val="FFDDB2"/>
                </a:solidFill>
                <a:latin typeface="Times New Roman" panose="02020603050405020304"/>
                <a:ea typeface="Times New Roman" panose="02020603050405020304"/>
                <a:cs typeface="Times New Roman" panose="02020603050405020304"/>
                <a:sym typeface="Times New Roman" panose="02020603050405020304"/>
              </a:rPr>
              <a:t> Stuxnet </a:t>
            </a:r>
            <a:r>
              <a:rPr lang="en-US" sz="1800" b="0" i="0" u="none" strike="noStrike" cap="none">
                <a:solidFill>
                  <a:srgbClr val="FFDDB2"/>
                </a:solidFill>
                <a:latin typeface="Times New Roman" panose="02020603050405020304"/>
                <a:ea typeface="Times New Roman" panose="02020603050405020304"/>
                <a:cs typeface="Times New Roman" panose="02020603050405020304"/>
                <a:sym typeface="Times New Roman" panose="02020603050405020304"/>
              </a:rPr>
              <a:t>incident were widespread and varied. Some of the</a:t>
            </a:r>
            <a:endParaRPr lang="en-US" sz="1800" b="0" i="0" u="none" strike="noStrike" cap="none">
              <a:solidFill>
                <a:srgbClr val="FFDDB2"/>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US" sz="1800" b="0" i="0" u="none" strike="noStrike" cap="none">
                <a:solidFill>
                  <a:srgbClr val="FFDDB2"/>
                </a:solidFill>
                <a:latin typeface="Times New Roman" panose="02020603050405020304"/>
                <a:ea typeface="Times New Roman" panose="02020603050405020304"/>
                <a:cs typeface="Times New Roman" panose="02020603050405020304"/>
                <a:sym typeface="Times New Roman" panose="02020603050405020304"/>
              </a:rPr>
              <a:t>major consequences include:</a:t>
            </a:r>
            <a:endParaRPr lang="en-US" sz="1800" b="0" i="0" u="none" strike="noStrike" cap="none">
              <a:solidFill>
                <a:srgbClr val="FFDDB2"/>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US" sz="1800" b="0" i="0" u="none" strike="noStrike" cap="none">
                <a:solidFill>
                  <a:srgbClr val="FFDDB2"/>
                </a:solidFill>
                <a:latin typeface="Times New Roman" panose="02020603050405020304"/>
                <a:ea typeface="Times New Roman" panose="02020603050405020304"/>
                <a:cs typeface="Times New Roman" panose="02020603050405020304"/>
                <a:sym typeface="Times New Roman" panose="02020603050405020304"/>
              </a:rPr>
              <a:t>A)</a:t>
            </a:r>
            <a:r>
              <a:rPr lang="en-US" sz="1600" b="1">
                <a:solidFill>
                  <a:srgbClr val="FEEDD8"/>
                </a:solidFill>
              </a:rPr>
              <a:t>Setback in Program Development:</a:t>
            </a:r>
            <a:r>
              <a:rPr lang="en-US" sz="1600">
                <a:solidFill>
                  <a:srgbClr val="FEEDD8"/>
                </a:solidFill>
              </a:rPr>
              <a:t> The Stuxnet attack significantly set back Iran's nuclear program by hindering the progress of uranium enrichment. The disruption and damage caused by the malware forced the organization to divert resources and time towards repairing and replacing the affected equipment, delaying the program's development and goals.</a:t>
            </a:r>
            <a:endParaRPr lang="en-US" sz="1600">
              <a:solidFill>
                <a:srgbClr val="FEEDD8"/>
              </a:solidFill>
            </a:endParaRPr>
          </a:p>
          <a:p>
            <a:pPr marL="342900" marR="0" lvl="0" indent="-24130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FEEDD8"/>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600" b="0" i="0" u="none" strike="noStrike" cap="none">
                <a:solidFill>
                  <a:srgbClr val="FFDDB2"/>
                </a:solidFill>
                <a:latin typeface="Arial" panose="020B0604020202020204"/>
                <a:ea typeface="Arial" panose="020B0604020202020204"/>
                <a:cs typeface="Arial" panose="020B0604020202020204"/>
                <a:sym typeface="Arial" panose="020B0604020202020204"/>
              </a:rPr>
              <a:t>B</a:t>
            </a:r>
            <a:r>
              <a:rPr lang="en-US" sz="1600" b="0" i="0" u="none" strike="noStrike" cap="none">
                <a:solidFill>
                  <a:srgbClr val="FEEDD8"/>
                </a:solidFill>
                <a:latin typeface="Arial" panose="020B0604020202020204"/>
                <a:ea typeface="Arial" panose="020B0604020202020204"/>
                <a:cs typeface="Arial" panose="020B0604020202020204"/>
                <a:sym typeface="Arial" panose="020B0604020202020204"/>
              </a:rPr>
              <a:t>) </a:t>
            </a:r>
            <a:r>
              <a:rPr lang="en-US" sz="1600" b="1">
                <a:solidFill>
                  <a:srgbClr val="FEEDD8"/>
                </a:solidFill>
              </a:rPr>
              <a:t>Security Concerns and Repercussions:</a:t>
            </a:r>
            <a:r>
              <a:rPr lang="en-US" sz="1600">
                <a:solidFill>
                  <a:srgbClr val="FEEDD8"/>
                </a:solidFill>
              </a:rPr>
              <a:t> The Stuxnet attack exposed vulnerabilities in industrial control systems and highlighted the potential for cyber attacks to disrupt critical infrastructure. It raised concerns about the security of nuclear facilities and critical infrastructure worldwide, leading to increased scrutiny, regulations, and investment in cybersecurity measures.</a:t>
            </a:r>
            <a:endParaRPr lang="en-US" sz="1600">
              <a:solidFill>
                <a:srgbClr val="FEEDD8"/>
              </a:solidFill>
            </a:endParaRPr>
          </a:p>
          <a:p>
            <a:pPr marL="0" marR="0" lvl="0" indent="0" algn="l" rtl="0">
              <a:lnSpc>
                <a:spcPct val="100000"/>
              </a:lnSpc>
              <a:spcBef>
                <a:spcPts val="0"/>
              </a:spcBef>
              <a:spcAft>
                <a:spcPts val="0"/>
              </a:spcAft>
              <a:buNone/>
            </a:pPr>
            <a:endParaRPr sz="1600" b="0" i="0" u="none" strike="noStrike" cap="none">
              <a:solidFill>
                <a:srgbClr val="FEEDD8"/>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600" b="0" i="0" u="none" strike="noStrike" cap="none">
                <a:solidFill>
                  <a:schemeClr val="accent1"/>
                </a:solidFill>
                <a:latin typeface="Arial" panose="020B0604020202020204"/>
                <a:ea typeface="Arial" panose="020B0604020202020204"/>
                <a:cs typeface="Arial" panose="020B0604020202020204"/>
                <a:sym typeface="Arial" panose="020B0604020202020204"/>
              </a:rPr>
              <a:t>C</a:t>
            </a:r>
            <a:r>
              <a:rPr lang="en-US" sz="1600" b="0" i="0" u="none" strike="noStrike" cap="none">
                <a:solidFill>
                  <a:srgbClr val="FEEDD8"/>
                </a:solidFill>
                <a:latin typeface="Arial" panose="020B0604020202020204"/>
                <a:ea typeface="Arial" panose="020B0604020202020204"/>
                <a:cs typeface="Arial" panose="020B0604020202020204"/>
                <a:sym typeface="Arial" panose="020B0604020202020204"/>
              </a:rPr>
              <a:t>) </a:t>
            </a:r>
            <a:r>
              <a:rPr lang="en-US" sz="1600" b="1" i="0" u="none" strike="noStrike" cap="none">
                <a:solidFill>
                  <a:srgbClr val="FEEDD8"/>
                </a:solidFill>
              </a:rPr>
              <a:t>Geopolitical Implications:</a:t>
            </a:r>
            <a:r>
              <a:rPr lang="en-US" sz="1600" b="0" i="0" u="none" strike="noStrike" cap="none">
                <a:solidFill>
                  <a:srgbClr val="FEEDD8"/>
                </a:solidFill>
                <a:latin typeface="Arial" panose="020B0604020202020204"/>
                <a:ea typeface="Arial" panose="020B0604020202020204"/>
                <a:cs typeface="Arial" panose="020B0604020202020204"/>
                <a:sym typeface="Arial" panose="020B0604020202020204"/>
              </a:rPr>
              <a:t> The attribution of the Stuxnet attack to a joint operation by the United States and Israel heightened geopolitical tensions and raised questions about the use of cyber weapons for covert operations. The attack sparked debates on the ethics, legality, and consequences of cyber warfare, and it contributed to a shift in the global cybersecurity landscape.</a:t>
            </a:r>
            <a:endParaRPr sz="1600" b="1" i="0" u="none" strike="noStrike" cap="none">
              <a:solidFill>
                <a:srgbClr val="FEEDD8"/>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p23"/>
          <p:cNvSpPr txBox="1"/>
          <p:nvPr/>
        </p:nvSpPr>
        <p:spPr>
          <a:xfrm>
            <a:off x="421554" y="0"/>
            <a:ext cx="8539500" cy="4740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1"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3200" b="0" i="0" u="none" strike="noStrike" cap="none">
                <a:solidFill>
                  <a:schemeClr val="accent6"/>
                </a:solidFill>
                <a:latin typeface="Arial" panose="020B0604020202020204"/>
                <a:ea typeface="Arial" panose="020B0604020202020204"/>
                <a:cs typeface="Arial" panose="020B0604020202020204"/>
                <a:sym typeface="Arial" panose="020B0604020202020204"/>
              </a:rPr>
              <a:t>Countermeasures:</a:t>
            </a:r>
            <a:endParaRPr lang="en-US" sz="32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1">
                <a:solidFill>
                  <a:srgbClr val="FEEDD8"/>
                </a:solidFill>
              </a:rPr>
              <a:t>Strong Network Segmentation</a:t>
            </a:r>
            <a:r>
              <a:rPr lang="en-US" sz="1800">
                <a:solidFill>
                  <a:srgbClr val="FEEDD8"/>
                </a:solidFill>
              </a:rPr>
              <a:t>: By implementing strict network segmentation, organizations can isolate critical infrastructure systems from other parts of the network. This helps contain the spread of malware and limits its impact on essential operations.</a:t>
            </a:r>
            <a:endParaRPr lang="en-US" sz="1800">
              <a:solidFill>
                <a:srgbClr val="FEEDD8"/>
              </a:solidFill>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FEEDD8"/>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1">
                <a:solidFill>
                  <a:srgbClr val="FEEDD8"/>
                </a:solidFill>
              </a:rPr>
              <a:t>Regular Patching and Updates:</a:t>
            </a:r>
            <a:r>
              <a:rPr lang="en-US" sz="1800">
                <a:solidFill>
                  <a:srgbClr val="FEEDD8"/>
                </a:solidFill>
              </a:rPr>
              <a:t> Keeping all systems and software up to date with the latest patches and updates is crucial to prevent vulnerabilities that malware like Stuxnet can exploit. Organizations should establish a robust patch management process to ensure timely updates.</a:t>
            </a:r>
            <a:endParaRPr lang="en-US" sz="1800">
              <a:solidFill>
                <a:srgbClr val="FEEDD8"/>
              </a:solidFill>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FEEDD8"/>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1">
                <a:solidFill>
                  <a:srgbClr val="FEEDD8"/>
                </a:solidFill>
              </a:rPr>
              <a:t>Intrusion Detection and Prevention Systems (IDPS):</a:t>
            </a:r>
            <a:r>
              <a:rPr lang="en-US" sz="1800">
                <a:solidFill>
                  <a:srgbClr val="FEEDD8"/>
                </a:solidFill>
              </a:rPr>
              <a:t> Deploying IDPS solutions can help detect and block suspicious activities and network anomalies. These systems can identify the presence of malware and take proactive measures to prevent its spread.</a:t>
            </a:r>
            <a:endParaRPr sz="1800" b="0" i="0" u="none" strike="noStrike" cap="none">
              <a:solidFill>
                <a:srgbClr val="FEEDD8"/>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6514</Words>
  <Application>WPS Presentation</Application>
  <PresentationFormat/>
  <Paragraphs>70</Paragraphs>
  <Slides>11</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11</vt:i4>
      </vt:variant>
    </vt:vector>
  </HeadingPairs>
  <TitlesOfParts>
    <vt:vector size="29" baseType="lpstr">
      <vt:lpstr>Arial</vt:lpstr>
      <vt:lpstr>SimSun</vt:lpstr>
      <vt:lpstr>Wingdings</vt:lpstr>
      <vt:lpstr>Arial</vt:lpstr>
      <vt:lpstr>Oswald</vt:lpstr>
      <vt:lpstr>Open Sans</vt:lpstr>
      <vt:lpstr>Raleway ExtraBold</vt:lpstr>
      <vt:lpstr>Segoe Print</vt:lpstr>
      <vt:lpstr>Raleway Black</vt:lpstr>
      <vt:lpstr>Roboto</vt:lpstr>
      <vt:lpstr>Proxima Nova Semibold</vt:lpstr>
      <vt:lpstr>Proxima Nova</vt:lpstr>
      <vt:lpstr>Times New Roman</vt:lpstr>
      <vt:lpstr>Noto Sans Symbols</vt:lpstr>
      <vt:lpstr>Microsoft YaHei</vt:lpstr>
      <vt:lpstr>Arial Unicode MS</vt:lpstr>
      <vt:lpstr>Cybersecurity Agency by Slidesgo</vt:lpstr>
      <vt:lpstr>Slidesgo Final Pages</vt:lpstr>
      <vt:lpstr>GROUP TASK :2 OS LAYER 2</vt:lpstr>
      <vt:lpstr>        1:Mohit Goyal         2:Shubham More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TASK :2 OSI LAYER 2</dc:title>
  <dc:creator/>
  <cp:lastModifiedBy>goyal</cp:lastModifiedBy>
  <cp:revision>1</cp:revision>
  <dcterms:created xsi:type="dcterms:W3CDTF">2023-07-08T15:41:41Z</dcterms:created>
  <dcterms:modified xsi:type="dcterms:W3CDTF">2023-07-08T15:41:42Z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4222953B903E41B4BDACFE4DCCD6E55F</vt:lpwstr>
  </property>
  <property fmtid="{D5CDD505-2E9C-101B-9397-08002B2CF9AE}" pid="3" name="KSOProductBuildVer">
    <vt:lpwstr>1033-11.2.0.11219</vt:lpwstr>
  </property>
</Properties>
</file>